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/>
    <p:restoredTop sz="94640"/>
  </p:normalViewPr>
  <p:slideViewPr>
    <p:cSldViewPr snapToGrid="0" snapToObjects="1">
      <p:cViewPr varScale="1">
        <p:scale>
          <a:sx n="111" d="100"/>
          <a:sy n="111" d="100"/>
        </p:scale>
        <p:origin x="47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6765B-B8C4-0144-9F08-894F757B28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DE390B-2C89-9C45-AA8F-19FEFF5A7B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91778C-F027-A748-8609-4D87F2AC7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A1F38-100C-074F-A8B4-9C1DC94A0830}" type="datetimeFigureOut">
              <a:rPr lang="en-US" smtClean="0"/>
              <a:t>6/8/22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1A92C-BE49-A349-9AB1-CE987ED40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ED843-9930-D249-8207-10825A6A0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A3DD-8334-EB42-9F1B-44081B5B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51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5C4D8-C76F-344B-A6D8-68D2B301B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5FE4A-BC64-6344-8F54-15DB6BF91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76117-E663-FC44-A7A0-8163D904B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A1F38-100C-074F-A8B4-9C1DC94A0830}" type="datetimeFigureOut">
              <a:rPr lang="en-US" smtClean="0"/>
              <a:t>6/8/22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E1A74-94EC-D645-B32F-1573225B9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4C405-762E-F84F-999D-5515EDADB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A3DD-8334-EB42-9F1B-44081B5B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99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01082-406C-D547-BC70-924E42C13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C7BBF-AF67-8F4C-AFEF-5603729D2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BB7C2-E7CB-2E49-9886-3292806ED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A1F38-100C-074F-A8B4-9C1DC94A0830}" type="datetimeFigureOut">
              <a:rPr lang="en-US" smtClean="0"/>
              <a:t>6/8/22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F3847-F4A1-7A4D-9DC9-56C613C5E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A6D91-16D6-F140-B801-EC991AF49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A3DD-8334-EB42-9F1B-44081B5B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445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0AF0E-99EC-8A45-8D76-BB51EC0DD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CBFA0-CB94-3142-AA3B-8A4A1FFB86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D5755E-EB90-3242-827B-9F58666AD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1A7A86-8994-5F46-AE18-7B1FA89A3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A1F38-100C-074F-A8B4-9C1DC94A0830}" type="datetimeFigureOut">
              <a:rPr lang="en-US" smtClean="0"/>
              <a:t>6/8/22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9A0660-4D6D-4347-8EDD-1075C36FC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422CC5-5FB2-5A49-9925-D52EB0F64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A3DD-8334-EB42-9F1B-44081B5B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046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F9CB5-1A4B-7A42-8E2F-CA56D96E2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8687F-4F11-5147-8CAF-7C64BA09E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28033-7B9A-6643-9EF0-7D465581AD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73372E-8740-8944-AB9F-202102D4AA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4E8D3E-506D-ED46-A0FD-B82DD8AB45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3D4334-F7F0-BC42-B876-EEBA7B79B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A1F38-100C-074F-A8B4-9C1DC94A0830}" type="datetimeFigureOut">
              <a:rPr lang="en-US" smtClean="0"/>
              <a:t>6/8/22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4E2E25-5D1F-BC4E-A840-F06783263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6DFCF8-3A8F-384B-8E46-601EA6961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A3DD-8334-EB42-9F1B-44081B5B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91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78D78-4DA1-FB47-AE28-08F75A1A0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7AC00D-387E-8343-8351-3FF3FF3F5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A1F38-100C-074F-A8B4-9C1DC94A0830}" type="datetimeFigureOut">
              <a:rPr lang="en-US" smtClean="0"/>
              <a:t>6/8/22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89DF04-C447-5A49-9E3A-C1338F14A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C122E3-35C6-3144-B652-F7D58C457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A3DD-8334-EB42-9F1B-44081B5B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89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F73F5B-47F1-CF45-8211-4C72EEC58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A1F38-100C-074F-A8B4-9C1DC94A0830}" type="datetimeFigureOut">
              <a:rPr lang="en-US" smtClean="0"/>
              <a:t>6/8/22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026111-F977-8A4C-934D-CC3DB2702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AB3D5-39FA-F947-BA4C-CBD57675F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A3DD-8334-EB42-9F1B-44081B5B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527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DC989-EAA8-BC42-824F-D1BF2CC95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B1E57-371D-6648-A486-C2C3C171F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6085D-19F0-A946-AC0A-FC407C5CF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C248A1-47D2-CA4C-897C-ED4C1F10C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A1F38-100C-074F-A8B4-9C1DC94A0830}" type="datetimeFigureOut">
              <a:rPr lang="en-US" smtClean="0"/>
              <a:t>6/8/22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C9CA7A-DFB0-CC46-865F-9B8E3E448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AD23F9-58DC-FA47-B20E-5598FA71D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A3DD-8334-EB42-9F1B-44081B5B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44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04CFE-00F8-D147-A8BB-CDEACE5EE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6578BE-7905-A442-A429-BFE1670CC4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DDE646-3C2E-484B-A154-699F3AA910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A0EC3F-9CC4-3847-AA8A-A1882CC21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A1F38-100C-074F-A8B4-9C1DC94A0830}" type="datetimeFigureOut">
              <a:rPr lang="en-US" smtClean="0"/>
              <a:t>6/8/22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E4C46-678E-A640-8EE3-D4C9B875C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79F06-91B5-EF4B-BAF3-9572C0E48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A3DD-8334-EB42-9F1B-44081B5B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89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26766-6124-FD4E-81ED-4C33A4299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A54F1-EF08-B44E-B445-58BF9D772F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8513B-1F2D-9044-B5E5-5B1671F4C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A1F38-100C-074F-A8B4-9C1DC94A0830}" type="datetimeFigureOut">
              <a:rPr lang="en-US" smtClean="0"/>
              <a:t>6/8/22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3B75F-7A57-2C48-B79B-85BB5A306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AC1D9-F54F-904D-B451-83A411E6E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A3DD-8334-EB42-9F1B-44081B5B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27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F64CAB-D2B5-2447-8EFD-3FC6403875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73E817-AB06-7E44-A1CD-63F90E28F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24568-B4D8-A942-9B3F-3AA4203BE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A1F38-100C-074F-A8B4-9C1DC94A0830}" type="datetimeFigureOut">
              <a:rPr lang="en-US" smtClean="0"/>
              <a:t>6/8/22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CB381-1A96-5F46-BF06-5D73F924D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72C32-BF72-194B-B10B-FC5D62537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3A3DD-8334-EB42-9F1B-44081B5B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10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F06370-1657-8146-AE9B-0F1348D17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CFE28-57DC-554C-97A3-81CD88FB8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9CA2D-BAEF-AA4C-BA6C-D1CEE42535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A1F38-100C-074F-A8B4-9C1DC94A0830}" type="datetimeFigureOut">
              <a:rPr lang="en-US" smtClean="0"/>
              <a:t>6/8/22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1972C-41F0-7048-B8B5-4DB96E9C0D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F1EF68-A51E-1B44-99E9-D9B83D2E31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3A3DD-8334-EB42-9F1B-44081B5B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137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2503F9-D0F2-7649-AFED-844FA12A13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4289" y="2074971"/>
            <a:ext cx="6273478" cy="1297115"/>
          </a:xfrm>
        </p:spPr>
        <p:txBody>
          <a:bodyPr anchor="t">
            <a:normAutofit/>
          </a:bodyPr>
          <a:lstStyle/>
          <a:p>
            <a:pPr algn="l"/>
            <a:r>
              <a:rPr lang="en-US" sz="4400" b="1" dirty="0">
                <a:solidFill>
                  <a:srgbClr val="7030A0"/>
                </a:solidFill>
              </a:rPr>
              <a:t>Common Cognitive Biases</a:t>
            </a:r>
          </a:p>
        </p:txBody>
      </p:sp>
      <p:pic>
        <p:nvPicPr>
          <p:cNvPr id="6" name="Graphic 5" descr="Head with Gears">
            <a:extLst>
              <a:ext uri="{FF2B5EF4-FFF2-40B4-BE49-F238E27FC236}">
                <a16:creationId xmlns:a16="http://schemas.microsoft.com/office/drawing/2014/main" id="{3D301627-FA61-799A-A705-D6A7844CC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53833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olourful carved figures of humans">
            <a:extLst>
              <a:ext uri="{FF2B5EF4-FFF2-40B4-BE49-F238E27FC236}">
                <a16:creationId xmlns:a16="http://schemas.microsoft.com/office/drawing/2014/main" id="{0D91F31F-65C1-2453-3855-94107B28EC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9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C57DB-6554-1A40-974D-E01DF33D4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636" y="359764"/>
            <a:ext cx="10799163" cy="5817199"/>
          </a:xfrm>
        </p:spPr>
        <p:txBody>
          <a:bodyPr>
            <a:normAutofit/>
          </a:bodyPr>
          <a:lstStyle/>
          <a:p>
            <a:endParaRPr lang="en-US" sz="2000" dirty="0">
              <a:latin typeface="+mj-lt"/>
            </a:endParaRPr>
          </a:p>
          <a:p>
            <a:r>
              <a:rPr lang="en-US" sz="2400" dirty="0">
                <a:latin typeface="+mj-lt"/>
              </a:rPr>
              <a:t>While people like to believe that they are rational and logical, the fact is that people are continually under the influence of cognitive biases.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These biases distort thinking and influence our beliefs, sway the decisions and judgments that people make each and every day.</a:t>
            </a:r>
          </a:p>
        </p:txBody>
      </p:sp>
    </p:spTree>
    <p:extLst>
      <p:ext uri="{BB962C8B-B14F-4D97-AF65-F5344CB8AC3E}">
        <p14:creationId xmlns:p14="http://schemas.microsoft.com/office/powerpoint/2010/main" val="1436341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067CC-D957-4C45-804D-DF036AFF1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405114"/>
            <a:ext cx="10905066" cy="5771849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en-US" sz="1700" dirty="0">
              <a:latin typeface="+mj-lt"/>
            </a:endParaRPr>
          </a:p>
          <a:p>
            <a:pPr marL="0" indent="0" fontAlgn="base">
              <a:buNone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Confirmation Bias </a:t>
            </a:r>
            <a:r>
              <a:rPr lang="en-US" sz="2400" dirty="0">
                <a:latin typeface="+mj-lt"/>
              </a:rPr>
              <a:t>is the tendency to listen more often to information that confirms our existing beliefs. </a:t>
            </a:r>
          </a:p>
          <a:p>
            <a:pPr marL="0" indent="0" fontAlgn="base">
              <a:buNone/>
            </a:pPr>
            <a:r>
              <a:rPr lang="en-US" sz="2400" dirty="0">
                <a:latin typeface="+mj-lt"/>
              </a:rPr>
              <a:t>We tend to favor information that reinforces the things we already think or believe. </a:t>
            </a:r>
          </a:p>
          <a:p>
            <a:pPr marL="0" indent="0" fontAlgn="base">
              <a:buNone/>
            </a:pPr>
            <a:r>
              <a:rPr lang="en-US" sz="2400" dirty="0">
                <a:latin typeface="+mj-lt"/>
              </a:rPr>
              <a:t>It helps protect self-esteem by making people feel that their beliefs are accurate.</a:t>
            </a:r>
          </a:p>
          <a:p>
            <a:pPr marL="0" indent="0" fontAlgn="base">
              <a:buNone/>
            </a:pPr>
            <a:endParaRPr lang="en-US" sz="2400" dirty="0">
              <a:latin typeface="+mj-lt"/>
            </a:endParaRPr>
          </a:p>
          <a:p>
            <a:pPr marL="0" indent="0" fontAlgn="base">
              <a:buNone/>
            </a:pPr>
            <a:r>
              <a:rPr lang="en-US" sz="2400" dirty="0">
                <a:latin typeface="+mj-lt"/>
              </a:rPr>
              <a:t>Examples include:</a:t>
            </a:r>
          </a:p>
          <a:p>
            <a:pPr marL="0" indent="0" fontAlgn="base">
              <a:buNone/>
            </a:pPr>
            <a:endParaRPr lang="en-US" sz="2400" dirty="0">
              <a:latin typeface="+mj-lt"/>
            </a:endParaRPr>
          </a:p>
          <a:p>
            <a:pPr lvl="1" fontAlgn="base"/>
            <a:r>
              <a:rPr lang="en-US" dirty="0">
                <a:latin typeface="+mj-lt"/>
              </a:rPr>
              <a:t>Only paying attention to information that confirms your beliefs about issues such as gun control and global warming</a:t>
            </a:r>
          </a:p>
          <a:p>
            <a:pPr lvl="1" fontAlgn="base"/>
            <a:r>
              <a:rPr lang="en-US" dirty="0">
                <a:latin typeface="+mj-lt"/>
              </a:rPr>
              <a:t>Only following people on social media who share your viewpoints</a:t>
            </a:r>
          </a:p>
          <a:p>
            <a:pPr lvl="1" fontAlgn="base"/>
            <a:r>
              <a:rPr lang="en-US" dirty="0">
                <a:latin typeface="+mj-lt"/>
              </a:rPr>
              <a:t>Choosing news sources that present stories that support your views</a:t>
            </a:r>
          </a:p>
          <a:p>
            <a:pPr lvl="1" fontAlgn="base"/>
            <a:r>
              <a:rPr lang="en-US" dirty="0">
                <a:latin typeface="+mj-lt"/>
              </a:rPr>
              <a:t>Refusing to listen to the opposing side.</a:t>
            </a:r>
          </a:p>
          <a:p>
            <a:pPr lvl="1" fontAlgn="base"/>
            <a:r>
              <a:rPr lang="en-US" dirty="0">
                <a:latin typeface="+mj-lt"/>
              </a:rPr>
              <a:t>Not considering all of the facts in a logical and rational manner</a:t>
            </a: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729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F75AD06-DFC4-4B3A-8490-330823D08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587C93-0840-40DF-96D5-D1F2137E64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02D55A-F529-4B19-BAF9-F63240A7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3839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367E3C-3947-493D-9458-5955DB20AE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8D9785-21DB-4CE6-B138-2999AD616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AA5AD5-8F29-4165-8112-305DDDDDD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4EC0CF-F38F-4D7F-B48D-9A26E814DF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FDAAF-BA56-9A49-B26C-25BEED1EA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557" y="196770"/>
            <a:ext cx="11317573" cy="6084109"/>
          </a:xfrm>
        </p:spPr>
        <p:txBody>
          <a:bodyPr anchor="ctr">
            <a:normAutofit/>
          </a:bodyPr>
          <a:lstStyle/>
          <a:p>
            <a:pPr marL="0" indent="0" fontAlgn="base">
              <a:buNone/>
            </a:pPr>
            <a:r>
              <a:rPr lang="en-US" sz="2400" b="1" dirty="0">
                <a:solidFill>
                  <a:srgbClr val="FF0000"/>
                </a:solidFill>
                <a:latin typeface="+mj-lt"/>
              </a:rPr>
              <a:t>The Halo Effect</a:t>
            </a:r>
          </a:p>
          <a:p>
            <a:pPr marL="0" indent="0" fontAlgn="base">
              <a:buNone/>
            </a:pPr>
            <a:endParaRPr lang="en-US" sz="2400" dirty="0">
              <a:latin typeface="+mj-lt"/>
            </a:endParaRPr>
          </a:p>
          <a:p>
            <a:pPr marL="0" indent="0" fontAlgn="base">
              <a:buNone/>
            </a:pPr>
            <a:r>
              <a:rPr lang="en-US" sz="2400" dirty="0">
                <a:latin typeface="+mj-lt"/>
              </a:rPr>
              <a:t>The halo effect is the tendency for an initial impression of a person to influence what we think of them overall.</a:t>
            </a:r>
          </a:p>
          <a:p>
            <a:pPr marL="0" indent="0" fontAlgn="base">
              <a:buNone/>
            </a:pPr>
            <a:r>
              <a:rPr lang="en-US" sz="2400" dirty="0">
                <a:latin typeface="+mj-lt"/>
              </a:rPr>
              <a:t>Also known as the "physical attractiveness stereotype" or the "what is beautiful is 'good' principle</a:t>
            </a:r>
          </a:p>
          <a:p>
            <a:pPr marL="0" indent="0" fontAlgn="base">
              <a:buNone/>
            </a:pPr>
            <a:endParaRPr lang="en-US" sz="2400" dirty="0">
              <a:latin typeface="+mj-lt"/>
            </a:endParaRPr>
          </a:p>
          <a:p>
            <a:pPr marL="0" indent="0" fontAlgn="base">
              <a:buNone/>
            </a:pPr>
            <a:r>
              <a:rPr lang="en-US" sz="2400" dirty="0">
                <a:latin typeface="+mj-lt"/>
              </a:rPr>
              <a:t>For example:</a:t>
            </a:r>
          </a:p>
          <a:p>
            <a:pPr marL="0" indent="0" fontAlgn="base">
              <a:buNone/>
            </a:pPr>
            <a:endParaRPr lang="en-US" sz="2400" dirty="0">
              <a:latin typeface="+mj-lt"/>
            </a:endParaRPr>
          </a:p>
          <a:p>
            <a:pPr lvl="1" fontAlgn="base"/>
            <a:r>
              <a:rPr lang="en-US" dirty="0">
                <a:latin typeface="+mj-lt"/>
              </a:rPr>
              <a:t>Thinking people who are good-looking are also smarter, kinder, and funnier than less attractive people</a:t>
            </a:r>
          </a:p>
          <a:p>
            <a:pPr lvl="1" fontAlgn="base"/>
            <a:r>
              <a:rPr lang="en-US" dirty="0">
                <a:latin typeface="+mj-lt"/>
              </a:rPr>
              <a:t>Believing that products marketed by attractive people are also more valuable</a:t>
            </a:r>
          </a:p>
          <a:p>
            <a:pPr lvl="1" fontAlgn="base"/>
            <a:r>
              <a:rPr lang="en-US" dirty="0">
                <a:latin typeface="+mj-lt"/>
              </a:rPr>
              <a:t>Thinking that a political candidate who is confident must also be intelligent and competent</a:t>
            </a:r>
          </a:p>
          <a:p>
            <a:endParaRPr lang="en-US" sz="13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A3A52F-BCB3-444D-9372-EE018B135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53597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1E32C13-DED6-4967-85B8-68DD77103F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DDA515-BC6A-47FB-951E-E1E7928750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97EEFA7-6787-4EC0-8284-6D3D27306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9621AC-50AB-4B43-896D-78FE571A3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38597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7DDC8-1F22-7440-BA18-B37D8C45D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784" y="389744"/>
            <a:ext cx="11512446" cy="6086007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en-US" sz="2400" dirty="0">
              <a:latin typeface="+mj-lt"/>
            </a:endParaRPr>
          </a:p>
          <a:p>
            <a:pPr marL="0" indent="0" fontAlgn="base">
              <a:buNone/>
            </a:pPr>
            <a:r>
              <a:rPr lang="en-US" sz="2400" dirty="0">
                <a:latin typeface="+mj-lt"/>
              </a:rPr>
              <a:t>The Self-Serving Bias</a:t>
            </a:r>
          </a:p>
          <a:p>
            <a:pPr marL="0" indent="0" fontAlgn="base">
              <a:buNone/>
            </a:pPr>
            <a:endParaRPr lang="en-US" sz="2400" dirty="0">
              <a:latin typeface="+mj-lt"/>
            </a:endParaRPr>
          </a:p>
          <a:p>
            <a:pPr marL="0" indent="0" fontAlgn="base">
              <a:buNone/>
            </a:pPr>
            <a:r>
              <a:rPr lang="en-US" sz="2400" dirty="0">
                <a:latin typeface="+mj-lt"/>
              </a:rPr>
              <a:t>The self-serving bias is a tendency for people tend to give themselves credit for successes but lay the blame for failures on outside causes. </a:t>
            </a:r>
          </a:p>
          <a:p>
            <a:pPr marL="0" indent="0" fontAlgn="base">
              <a:buNone/>
            </a:pPr>
            <a:r>
              <a:rPr lang="en-US" sz="2400" dirty="0">
                <a:latin typeface="+mj-lt"/>
              </a:rPr>
              <a:t>When you do well on a project, you probably assume that it’s because you worked hard. </a:t>
            </a:r>
          </a:p>
          <a:p>
            <a:pPr marL="0" indent="0" fontAlgn="base">
              <a:buNone/>
            </a:pPr>
            <a:r>
              <a:rPr lang="en-US" sz="2400" dirty="0">
                <a:latin typeface="+mj-lt"/>
              </a:rPr>
              <a:t>But when things turn out badly, you are more likely to blame it on circumstances or bad luck.</a:t>
            </a:r>
          </a:p>
          <a:p>
            <a:pPr marL="0" indent="0" fontAlgn="base">
              <a:buNone/>
            </a:pPr>
            <a:endParaRPr lang="en-US" sz="2400" dirty="0">
              <a:latin typeface="+mj-lt"/>
            </a:endParaRPr>
          </a:p>
          <a:p>
            <a:pPr marL="0" indent="0" fontAlgn="base">
              <a:buNone/>
            </a:pPr>
            <a:r>
              <a:rPr lang="en-US" sz="2400" dirty="0">
                <a:latin typeface="+mj-lt"/>
              </a:rPr>
              <a:t>Some examples of this:</a:t>
            </a:r>
          </a:p>
          <a:p>
            <a:pPr marL="0" indent="0" fontAlgn="base">
              <a:buNone/>
            </a:pPr>
            <a:endParaRPr lang="en-US" sz="2400" dirty="0">
              <a:latin typeface="+mj-lt"/>
            </a:endParaRPr>
          </a:p>
          <a:p>
            <a:pPr lvl="1" fontAlgn="base"/>
            <a:r>
              <a:rPr lang="en-US" dirty="0">
                <a:latin typeface="+mj-lt"/>
              </a:rPr>
              <a:t>Attributing good grades to being smart or studying hard</a:t>
            </a:r>
          </a:p>
          <a:p>
            <a:pPr lvl="1" fontAlgn="base"/>
            <a:r>
              <a:rPr lang="en-US" dirty="0">
                <a:latin typeface="+mj-lt"/>
              </a:rPr>
              <a:t>Believing your athletic performance is due to practice and hard work</a:t>
            </a:r>
          </a:p>
          <a:p>
            <a:pPr lvl="1" fontAlgn="base"/>
            <a:r>
              <a:rPr lang="en-US" dirty="0">
                <a:latin typeface="+mj-lt"/>
              </a:rPr>
              <a:t>Blaming your professor for performing badly on a test</a:t>
            </a:r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726450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1827E-F7B8-6240-9EB2-E27277DF4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803" y="314793"/>
            <a:ext cx="11542427" cy="6190938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en-US" sz="2000" dirty="0">
              <a:latin typeface="+mj-lt"/>
            </a:endParaRPr>
          </a:p>
          <a:p>
            <a:pPr marL="0" indent="0" fontAlgn="base">
              <a:buNone/>
            </a:pPr>
            <a:r>
              <a:rPr lang="en-US" sz="2000" b="1" dirty="0">
                <a:solidFill>
                  <a:srgbClr val="FF0000"/>
                </a:solidFill>
                <a:latin typeface="+mj-lt"/>
              </a:rPr>
              <a:t>The Availability Heuristic</a:t>
            </a:r>
          </a:p>
          <a:p>
            <a:pPr marL="0" indent="0" fontAlgn="base">
              <a:buNone/>
            </a:pPr>
            <a:r>
              <a:rPr lang="en-US" sz="2000" dirty="0">
                <a:latin typeface="+mj-lt"/>
              </a:rPr>
              <a:t>The availability heuristic is the tendency to estimate the probability of something happening based on how many examples readily come to mind.</a:t>
            </a:r>
          </a:p>
          <a:p>
            <a:pPr fontAlgn="base"/>
            <a:endParaRPr lang="en-US" sz="2000" dirty="0">
              <a:latin typeface="+mj-lt"/>
            </a:endParaRPr>
          </a:p>
          <a:p>
            <a:pPr marL="0" indent="0" fontAlgn="base">
              <a:buNone/>
            </a:pPr>
            <a:r>
              <a:rPr lang="en-US" sz="2000" dirty="0">
                <a:latin typeface="+mj-lt"/>
              </a:rPr>
              <a:t> Some examples of this:</a:t>
            </a:r>
          </a:p>
          <a:p>
            <a:pPr marL="0" indent="0" fontAlgn="base">
              <a:buNone/>
            </a:pPr>
            <a:endParaRPr lang="en-US" sz="2000" dirty="0">
              <a:latin typeface="+mj-lt"/>
            </a:endParaRPr>
          </a:p>
          <a:p>
            <a:pPr lvl="1" fontAlgn="base"/>
            <a:r>
              <a:rPr lang="en-US" sz="2000" dirty="0">
                <a:latin typeface="+mj-lt"/>
              </a:rPr>
              <a:t>After seeing several news reports of car thefts in your neighborhood, you might start to believe that such crimes are more common than they are.</a:t>
            </a:r>
          </a:p>
          <a:p>
            <a:pPr lvl="1" fontAlgn="base"/>
            <a:r>
              <a:rPr lang="en-US" sz="2000" dirty="0">
                <a:latin typeface="+mj-lt"/>
              </a:rPr>
              <a:t>You might believe that plane crashes are more common than they really are because you can easily think of several examples.</a:t>
            </a:r>
          </a:p>
          <a:p>
            <a:pPr lvl="1" fontAlgn="base"/>
            <a:r>
              <a:rPr lang="en-US" sz="2000" dirty="0">
                <a:latin typeface="+mj-lt"/>
              </a:rPr>
              <a:t>It is essentially a mental shortcut designed to save us time when we are trying to determine risk. </a:t>
            </a:r>
          </a:p>
          <a:p>
            <a:pPr lvl="1" fontAlgn="base"/>
            <a:r>
              <a:rPr lang="en-US" sz="2000" dirty="0">
                <a:latin typeface="+mj-lt"/>
              </a:rPr>
              <a:t>The problem with relying on this way of thinking is that it often leads to poor estimates and bad decisions.</a:t>
            </a:r>
          </a:p>
          <a:p>
            <a:pPr lvl="1" fontAlgn="base"/>
            <a:r>
              <a:rPr lang="en-US" sz="2000" dirty="0">
                <a:latin typeface="+mj-lt"/>
              </a:rPr>
              <a:t>Smokers who have never known someone to die of a smoking-related illness, for example, might underestimate the health risks of smoking. </a:t>
            </a:r>
          </a:p>
          <a:p>
            <a:pPr marL="0" indent="0"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450185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37FBE-31A6-F84B-BAE3-B23917AA4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774" y="404734"/>
            <a:ext cx="11497456" cy="6145968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en-US" sz="2400" dirty="0">
              <a:latin typeface="+mj-lt"/>
            </a:endParaRPr>
          </a:p>
          <a:p>
            <a:pPr marL="0" indent="0" fontAlgn="base">
              <a:buNone/>
            </a:pPr>
            <a:r>
              <a:rPr lang="en-US" sz="2400" b="1" dirty="0">
                <a:latin typeface="+mj-lt"/>
              </a:rPr>
              <a:t>The Optimism Bias</a:t>
            </a:r>
          </a:p>
          <a:p>
            <a:pPr marL="0" indent="0" fontAlgn="base">
              <a:buNone/>
            </a:pPr>
            <a:endParaRPr lang="en-US" sz="2400" dirty="0">
              <a:latin typeface="+mj-lt"/>
            </a:endParaRPr>
          </a:p>
          <a:p>
            <a:pPr marL="0" indent="0" fontAlgn="base">
              <a:buNone/>
            </a:pPr>
            <a:r>
              <a:rPr lang="en-US" sz="2400" dirty="0">
                <a:latin typeface="+mj-lt"/>
              </a:rPr>
              <a:t>The optimism bias is a tendency to overestimate the likelihood that good things will happen to us while underestimating the probability that negative events will impact our lives. </a:t>
            </a:r>
          </a:p>
          <a:p>
            <a:pPr marL="0" indent="0" fontAlgn="base">
              <a:buNone/>
            </a:pPr>
            <a:r>
              <a:rPr lang="en-US" sz="2400" dirty="0">
                <a:latin typeface="+mj-lt"/>
              </a:rPr>
              <a:t>Essentially, we tend to be too optimistic for our own good.</a:t>
            </a:r>
          </a:p>
          <a:p>
            <a:pPr marL="0" indent="0" fontAlgn="base">
              <a:buNone/>
            </a:pPr>
            <a:endParaRPr lang="en-US" sz="2400" dirty="0">
              <a:latin typeface="+mj-lt"/>
            </a:endParaRPr>
          </a:p>
          <a:p>
            <a:pPr marL="0" indent="0" fontAlgn="base">
              <a:buNone/>
            </a:pPr>
            <a:r>
              <a:rPr lang="en-US" sz="2400" dirty="0">
                <a:latin typeface="+mj-lt"/>
              </a:rPr>
              <a:t>For example, we may assume that negative events won't affect us such as:</a:t>
            </a:r>
          </a:p>
          <a:p>
            <a:pPr marL="457200" lvl="1" indent="0" fontAlgn="base">
              <a:buNone/>
            </a:pPr>
            <a:endParaRPr lang="en-US" dirty="0">
              <a:latin typeface="+mj-lt"/>
            </a:endParaRPr>
          </a:p>
          <a:p>
            <a:pPr lvl="1" fontAlgn="base"/>
            <a:r>
              <a:rPr lang="en-US" dirty="0">
                <a:latin typeface="+mj-lt"/>
              </a:rPr>
              <a:t>Divorce</a:t>
            </a:r>
          </a:p>
          <a:p>
            <a:pPr lvl="1" fontAlgn="base"/>
            <a:r>
              <a:rPr lang="en-US" dirty="0">
                <a:latin typeface="+mj-lt"/>
              </a:rPr>
              <a:t>Job loss</a:t>
            </a:r>
          </a:p>
          <a:p>
            <a:pPr lvl="1" fontAlgn="base"/>
            <a:r>
              <a:rPr lang="en-US" dirty="0">
                <a:latin typeface="+mj-lt"/>
              </a:rPr>
              <a:t>Illness</a:t>
            </a:r>
          </a:p>
          <a:p>
            <a:pPr lvl="1" fontAlgn="base"/>
            <a:r>
              <a:rPr lang="en-US" dirty="0">
                <a:latin typeface="+mj-lt"/>
              </a:rPr>
              <a:t>Death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385647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557</Words>
  <Application>Microsoft Macintosh PowerPoint</Application>
  <PresentationFormat>Widescreen</PresentationFormat>
  <Paragraphs>62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Common Cognitive Biases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Cognitive Biases</dc:title>
  <dc:creator>Levy, Elijah</dc:creator>
  <cp:lastModifiedBy>Levy, Elijah</cp:lastModifiedBy>
  <cp:revision>3</cp:revision>
  <dcterms:created xsi:type="dcterms:W3CDTF">2022-06-09T04:34:15Z</dcterms:created>
  <dcterms:modified xsi:type="dcterms:W3CDTF">2022-06-09T05:15:30Z</dcterms:modified>
</cp:coreProperties>
</file>